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599" r:id="rId2"/>
    <p:sldId id="447" r:id="rId3"/>
    <p:sldId id="448" r:id="rId4"/>
    <p:sldId id="588" r:id="rId5"/>
    <p:sldId id="585" r:id="rId6"/>
    <p:sldId id="578" r:id="rId7"/>
    <p:sldId id="586" r:id="rId8"/>
    <p:sldId id="596" r:id="rId9"/>
    <p:sldId id="449" r:id="rId10"/>
    <p:sldId id="587" r:id="rId11"/>
    <p:sldId id="600" r:id="rId12"/>
    <p:sldId id="601" r:id="rId13"/>
    <p:sldId id="602" r:id="rId14"/>
    <p:sldId id="603" r:id="rId15"/>
    <p:sldId id="606" r:id="rId16"/>
    <p:sldId id="604" r:id="rId17"/>
    <p:sldId id="583" r:id="rId18"/>
    <p:sldId id="589" r:id="rId19"/>
    <p:sldId id="592" r:id="rId20"/>
    <p:sldId id="582" r:id="rId21"/>
    <p:sldId id="256" r:id="rId22"/>
    <p:sldId id="590" r:id="rId23"/>
    <p:sldId id="605" r:id="rId24"/>
    <p:sldId id="607" r:id="rId25"/>
    <p:sldId id="584" r:id="rId26"/>
    <p:sldId id="556" r:id="rId27"/>
    <p:sldId id="580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6B1F73"/>
    <a:srgbClr val="EE7422"/>
    <a:srgbClr val="7B2281"/>
    <a:srgbClr val="007452"/>
    <a:srgbClr val="658D1B"/>
    <a:srgbClr val="6C1035"/>
    <a:srgbClr val="01B4E3"/>
    <a:srgbClr val="2CB6C0"/>
    <a:srgbClr val="843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9" autoAdjust="0"/>
    <p:restoredTop sz="94658"/>
  </p:normalViewPr>
  <p:slideViewPr>
    <p:cSldViewPr snapToGrid="0" snapToObjects="1">
      <p:cViewPr varScale="1">
        <p:scale>
          <a:sx n="127" d="100"/>
          <a:sy n="127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06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7663" y="669925"/>
            <a:ext cx="5962650" cy="3354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445679" lvl="0" indent="-222838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lvl="0" indent="-909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39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83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00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7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7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75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1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5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6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9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5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trepreneurship.ieee.org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9712B18F-9561-BC45-B604-3A15C8D57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A96AE78-6E6C-2345-87E8-71AD6F8B8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F836220-0210-9C49-ADAC-E00AEA46CF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47D073-36F1-1145-922B-B2362122B6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6645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FEAAD-C780-EE4E-A6A4-E29611144B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8800" y="666450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E036B-AAC6-5C45-942F-11836B372E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7600" y="666450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5455A8-DBC8-9643-A4E7-3F997AD0887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00" y="666450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65E3F1-EFE0-2F4E-88AD-1C8BFCB565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200" y="66645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40FEF8E-096D-044D-85E0-7BC59D90F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7E938A-D469-A74C-B78A-7CCEB6A55A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BB6D7D-1124-BE46-B822-CF887611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FCA85-AC07-9D49-9364-BF2EF307B0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0393" y="178044"/>
            <a:ext cx="6383214" cy="4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1113" y="0"/>
            <a:ext cx="9172576" cy="4436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2368377"/>
            <a:ext cx="7909316" cy="57379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1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3124055"/>
            <a:ext cx="7909316" cy="322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15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3665592"/>
            <a:ext cx="7918022" cy="2835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72576" cy="5143500"/>
          </a:xfrm>
          <a:prstGeom prst="rect">
            <a:avLst/>
          </a:prstGeom>
          <a:solidFill>
            <a:srgbClr val="5F26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616858" y="2376709"/>
            <a:ext cx="6083905" cy="300082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baseline="0" dirty="0">
                <a:solidFill>
                  <a:srgbClr val="292934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82683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9712B18F-9561-BC45-B604-3A15C8D57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A96AE78-6E6C-2345-87E8-71AD6F8B8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F836220-0210-9C49-ADAC-E00AEA46CF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61099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53139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1800" b="1" i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14" y="4120055"/>
            <a:ext cx="1231985" cy="687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6B0708-38CC-F444-92A2-80BCB8DA8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8063" y="4011469"/>
            <a:ext cx="2892286" cy="7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3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86D31-83A6-4BDF-B32A-F8B181F3F5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D79FA-3A19-CA40-AABA-46DC9CE27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569032-A50F-4EFB-990C-43E88AF5F7EF}"/>
              </a:ext>
            </a:extLst>
          </p:cNvPr>
          <p:cNvSpPr/>
          <p:nvPr userDrawn="1"/>
        </p:nvSpPr>
        <p:spPr>
          <a:xfrm>
            <a:off x="3861696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053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9712B18F-9561-BC45-B604-3A15C8D57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F836220-0210-9C49-ADAC-E00AEA46CF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A96AE78-6E6C-2345-87E8-71AD6F8B8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151002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A9351A2-5A1B-C14B-843C-6F2C0B8520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4877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40FEF8E-096D-044D-85E0-7BC59D90F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7E938A-D469-A74C-B78A-7CCEB6A55A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BB6D7D-1124-BE46-B822-CF887611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93375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1A01EF-281B-1D4F-8372-49EEECC9956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039300-5475-7B4B-A536-F40CDD9CF94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8" r:id="rId2"/>
    <p:sldLayoutId id="2147483684" r:id="rId3"/>
    <p:sldLayoutId id="2147483663" r:id="rId4"/>
    <p:sldLayoutId id="2147483662" r:id="rId5"/>
    <p:sldLayoutId id="2147483675" r:id="rId6"/>
    <p:sldLayoutId id="2147483664" r:id="rId7"/>
    <p:sldLayoutId id="2147483674" r:id="rId8"/>
    <p:sldLayoutId id="2147483665" r:id="rId9"/>
    <p:sldLayoutId id="2147483676" r:id="rId10"/>
    <p:sldLayoutId id="2147483677" r:id="rId11"/>
    <p:sldLayoutId id="2147483678" r:id="rId12"/>
    <p:sldLayoutId id="2147483679" r:id="rId13"/>
    <p:sldLayoutId id="2147483667" r:id="rId14"/>
    <p:sldLayoutId id="2147483680" r:id="rId15"/>
    <p:sldLayoutId id="2147483682" r:id="rId16"/>
    <p:sldLayoutId id="2147483681" r:id="rId17"/>
    <p:sldLayoutId id="2147483685" r:id="rId18"/>
    <p:sldLayoutId id="2147483686" r:id="rId19"/>
    <p:sldLayoutId id="2147483687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B1F73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youtube.com/watch?v=2zfqw8nhUwA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5" Type="http://schemas.openxmlformats.org/officeDocument/2006/relationships/hyperlink" Target="http://link.gstic.org/wf/click?upn=T3xsUWzGDdJ6-2B6p-2B2W9NO9vu9wY-2Fe3aafE1F48BBLksq-2FRPLR2mDbP-2FdOQsBvjVGZ-2B3Wbni7BTsWDBXtHoGchGKdMYjGG-2F5lEU9J-2B4EMOuCsojgNZRKHGCv5rvpCnWQNrF8dEHoMRCbHLKhIURYU-2FM7QSNiSJguMP2-2B-2BQBWAyWqXbW8zgEenu3aE7lPJERcpR5cmUSw1NvPoBnd1HgYHDoVkW66e6Il74WHu4622mLfeWgNs9ibBPiYADJZolb1xP1ESuEDZ2HwYJ60oJSzj0A-3D-3D_meyY620zEqJ7L9vz2bOoK-2B6hnrmWy4nblqNjuEpDzpKxZ9YQsXzWmp-2BOy8DaSWbPMYfyVuJntilbYQChDEyqYshrAlXpw-2FRvZS4Am8lEag4upo9GrA5mVrRPwmScQzJY-2B7938E7ackyXyszxc1fO1Jt3o4uqa6jJcheHaBBzxKtkTpus3ONBxj2iBpoXJD0XPhz4NxsSP-2BQIMjoYTeSTwzsHOWkMKqS14AXhG4ZYT3PWUzBt0nb95DWadV61yT9g7xaHPOl6zN8aVuqsUxhkolI8sgpEGEXleFEFWQ8p7c8tOhvvhHQ5VGiynlD3ImoCFOYq7MGhLNx9ibdBY6q9IcmmYvfon5dgBxZ4JbjL298QjCgZUbAQBu8h9-2FJMjpAnQxgki7phhkoDdshWcvCNhrylSgtn1NJdiqdfHX3FCcsSZSBpJtoFTcF8YWdht4VYgalWbA83CAq8G33zbpHygw-3D-3D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gstic.org/wf/click?upn=T3xsUWzGDdJ6-2B6p-2B2W9NO9vu9wY-2Fe3aafE1F48BBLksq-2FRPLR2mDbP-2FdOQsBvjVGZ-2B3Wbni7BTsWDBXtHoGchGKdMYjGG-2F5lEU9J-2B4EMOuCsojgNZRKHGCv5rvpCnWQNrF8dEHoMRCbHLKhIURYU-2FM7QSNiSJguMP2-2B-2BQBWAyWqXbW8zgEenu3aE7lPJERcpR5cmUSw1NvPoBnd1HgYHDoVkW66e6Il74WHu4622mLfeWgNs9ibBPiYADJZolb1xP1ESuEDZ2HwYJ60oJSzj0A-3D-3D_meyY620zEqJ7L9vz2bOoK-2B6hnrmWy4nblqNjuEpDzpKxZ9YQsXzWmp-2BOy8DaSWbPMYfyVuJntilbYQChDEyqYshrAlXpw-2FRvZS4Am8lEag4upo9GrA5mVrRPwmScQzJY-2B7938E7ackyXyszxc1fO1Jt3o4uqa6jJcheHaBBzxKtkTpus3ONBxj2iBpoXJD0XPhz4NxsSP-2BQIMjoYTeSTwzsHOWkMKqS14AXhG4ZYT3PWUzBt0nb95DWadV61yT9g7xaHPOl6zN8aVuqsUxhkolI8sgpEGEXleFEFWQ8p7c8tOhvvhHQ5VGiynlD3ImoCFOYq7MGhLNx9ibdBY6q9IcmmYvfon5dgBxZ4JbjL298QjCgZUbAQBu8h9-2FJMjpAnQxgki7phhkoDdshWcvCNhrylSgtn1NJdiqdfHX3FCcsSZSBpJtoFTcF8YWdht4VYgalWbA83CAq8G33zbpHygw-3D-3D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1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jpe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jpeg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204063-3A65-E949-B1FA-8F7506C33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/>
        </p:blipFill>
        <p:spPr>
          <a:xfrm>
            <a:off x="1734206" y="317676"/>
            <a:ext cx="5843265" cy="3319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052708-4926-DF4E-98BE-07B9BA84D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7041" y="3091647"/>
            <a:ext cx="5557002" cy="522983"/>
          </a:xfrm>
        </p:spPr>
        <p:txBody>
          <a:bodyPr>
            <a:noAutofit/>
          </a:bodyPr>
          <a:lstStyle/>
          <a:p>
            <a:br>
              <a:rPr lang="en-US" sz="2900" dirty="0">
                <a:solidFill>
                  <a:schemeClr val="bg1"/>
                </a:solidFill>
              </a:rPr>
            </a:b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IEEE Entrepreneurship Explained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BE3CC-CBC5-4D45-B0BA-34907AC82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112" y="3638990"/>
            <a:ext cx="5521359" cy="956810"/>
          </a:xfrm>
        </p:spPr>
        <p:txBody>
          <a:bodyPr>
            <a:normAutofit/>
          </a:bodyPr>
          <a:lstStyle/>
          <a:p>
            <a:r>
              <a:rPr lang="en-US" dirty="0"/>
              <a:t>Ken Stauffer–2020 Chair,  IEEE Entrepreneurship</a:t>
            </a:r>
            <a:br>
              <a:rPr lang="en-US" sz="2600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D7B6F-1469-4785-91F9-C4F22FA3E76F}"/>
              </a:ext>
            </a:extLst>
          </p:cNvPr>
          <p:cNvSpPr txBox="1"/>
          <p:nvPr/>
        </p:nvSpPr>
        <p:spPr>
          <a:xfrm>
            <a:off x="7577471" y="3183743"/>
            <a:ext cx="971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photographer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33073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6" y="154705"/>
            <a:ext cx="3924829" cy="742950"/>
          </a:xfrm>
        </p:spPr>
        <p:txBody>
          <a:bodyPr>
            <a:noAutofit/>
          </a:bodyPr>
          <a:lstStyle/>
          <a:p>
            <a:r>
              <a:rPr lang="en-US" sz="24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664779" y="897655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we are not: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62F5B-56E8-4171-B127-5A8E59D4D89C}"/>
              </a:ext>
            </a:extLst>
          </p:cNvPr>
          <p:cNvSpPr/>
          <p:nvPr/>
        </p:nvSpPr>
        <p:spPr>
          <a:xfrm>
            <a:off x="764468" y="1428616"/>
            <a:ext cx="46304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An IEEE Society, Council, Affinity Group or </a:t>
            </a:r>
          </a:p>
          <a:p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  Technical Community ….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Academia or Indu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try -- in the first order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116ED-DB58-4BD2-B601-E45E8D766889}"/>
              </a:ext>
            </a:extLst>
          </p:cNvPr>
          <p:cNvSpPr txBox="1"/>
          <p:nvPr/>
        </p:nvSpPr>
        <p:spPr>
          <a:xfrm>
            <a:off x="676209" y="2467362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we are: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E2880C-7254-4606-AF60-FBE6F6F198EC}"/>
              </a:ext>
            </a:extLst>
          </p:cNvPr>
          <p:cNvSpPr/>
          <p:nvPr/>
        </p:nvSpPr>
        <p:spPr>
          <a:xfrm>
            <a:off x="664779" y="2937644"/>
            <a:ext cx="57721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A entrepreneurial community inside and outside IEEE  with approximately 17,000 virtual members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Rebellious – see Apple Super Bowl ad in 1984 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https://www.youtube.com/watch?v=2zfqw8nhUwA</a:t>
            </a:r>
            <a:endParaRPr lang="en-US" sz="15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Image result for clipart for choices&quot;">
            <a:extLst>
              <a:ext uri="{FF2B5EF4-FFF2-40B4-BE49-F238E27FC236}">
                <a16:creationId xmlns:a16="http://schemas.microsoft.com/office/drawing/2014/main" id="{EDE9FA69-7923-4679-9229-5BA637EC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07" y="457200"/>
            <a:ext cx="3160073" cy="19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0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56031-90EF-401C-BA69-2BF56412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40" y="323060"/>
            <a:ext cx="7359429" cy="349670"/>
          </a:xfrm>
        </p:spPr>
        <p:txBody>
          <a:bodyPr/>
          <a:lstStyle/>
          <a:p>
            <a:r>
              <a:rPr lang="en-US" dirty="0"/>
              <a:t>Market Research –Step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769E2-D6A0-46A1-96E2-C33A16BA5E46}"/>
              </a:ext>
            </a:extLst>
          </p:cNvPr>
          <p:cNvSpPr txBox="1"/>
          <p:nvPr/>
        </p:nvSpPr>
        <p:spPr>
          <a:xfrm>
            <a:off x="315809" y="696662"/>
            <a:ext cx="70398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q"/>
            </a:pPr>
            <a:r>
              <a:rPr lang="en-US" b="1" dirty="0"/>
              <a:t> IEEE Entrepreneurship conducted market research in Q1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about 4,000 people in our IEEE Entrepreneurship ecosystem were randomly sampled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502 people responded for, a response rate of 13%</a:t>
            </a:r>
          </a:p>
          <a:p>
            <a:pPr lvl="1"/>
            <a:r>
              <a:rPr lang="en-US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Our goals were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characterize our IEEE Entrepreneurship demographics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understand the value of products that we could develop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 descr="Fiberglass 2 (Two) Step Stairs – Marine Fiberglass Direct">
            <a:extLst>
              <a:ext uri="{FF2B5EF4-FFF2-40B4-BE49-F238E27FC236}">
                <a16:creationId xmlns:a16="http://schemas.microsoft.com/office/drawing/2014/main" id="{4106735E-F594-4911-9E4B-40C0C638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04" y="476520"/>
            <a:ext cx="1469015" cy="146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02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-57510"/>
            <a:ext cx="8276802" cy="730872"/>
          </a:xfrm>
        </p:spPr>
        <p:txBody>
          <a:bodyPr>
            <a:normAutofit/>
          </a:bodyPr>
          <a:lstStyle/>
          <a:p>
            <a:r>
              <a:rPr lang="en-US" sz="2325" dirty="0"/>
              <a:t>Demographics of our IEEE Entrepreneurship Ecosystem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422314" y="1028386"/>
            <a:ext cx="3571135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Academic research start-ups </a:t>
            </a:r>
            <a:r>
              <a:rPr lang="en-US" sz="1500" b="1" dirty="0">
                <a:solidFill>
                  <a:srgbClr val="FF0000"/>
                </a:solidFill>
              </a:rPr>
              <a:t>(23%)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Aspiring entrepreneurs – product </a:t>
            </a:r>
            <a:r>
              <a:rPr lang="en-US" sz="1500" b="1" dirty="0">
                <a:solidFill>
                  <a:srgbClr val="FF0000"/>
                </a:solidFill>
              </a:rPr>
              <a:t>(22%)</a:t>
            </a: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US" sz="1500" dirty="0"/>
              <a:t>ideation stage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Start-up entrepreneurs </a:t>
            </a:r>
            <a:r>
              <a:rPr lang="en-US" sz="1500" b="1" dirty="0">
                <a:solidFill>
                  <a:srgbClr val="FF0000"/>
                </a:solidFill>
              </a:rPr>
              <a:t>(26%)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Growth and scaling entrepreneurs </a:t>
            </a:r>
            <a:r>
              <a:rPr lang="en-US" sz="1500" b="1" dirty="0">
                <a:solidFill>
                  <a:srgbClr val="FF0000"/>
                </a:solidFill>
              </a:rPr>
              <a:t>(12%)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Investors </a:t>
            </a:r>
            <a:r>
              <a:rPr lang="en-US" sz="1500" b="1" dirty="0">
                <a:solidFill>
                  <a:srgbClr val="FF0000"/>
                </a:solidFill>
              </a:rPr>
              <a:t>(7%)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Accelerators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Crowd Funding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Pitch Competitions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Angels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VCs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Governments</a:t>
            </a:r>
          </a:p>
          <a:p>
            <a:r>
              <a:rPr lang="en-US" sz="1500" dirty="0"/>
              <a:t>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32C800-D96C-4B86-A9C5-A27646FCF3F7}"/>
              </a:ext>
            </a:extLst>
          </p:cNvPr>
          <p:cNvSpPr/>
          <p:nvPr/>
        </p:nvSpPr>
        <p:spPr>
          <a:xfrm>
            <a:off x="5424433" y="831512"/>
            <a:ext cx="2290898" cy="13530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E3C549-0D2F-45A5-8AC6-E67B49F107CC}"/>
              </a:ext>
            </a:extLst>
          </p:cNvPr>
          <p:cNvSpPr/>
          <p:nvPr/>
        </p:nvSpPr>
        <p:spPr>
          <a:xfrm>
            <a:off x="3577982" y="2782276"/>
            <a:ext cx="2047315" cy="17242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9CAD22-018B-47DC-AE1A-CC33EF2E8B36}"/>
              </a:ext>
            </a:extLst>
          </p:cNvPr>
          <p:cNvSpPr/>
          <p:nvPr/>
        </p:nvSpPr>
        <p:spPr>
          <a:xfrm>
            <a:off x="3943350" y="1096559"/>
            <a:ext cx="2114550" cy="19873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A6B78D-CDDC-4B11-98A0-34D5A910817B}"/>
              </a:ext>
            </a:extLst>
          </p:cNvPr>
          <p:cNvSpPr/>
          <p:nvPr/>
        </p:nvSpPr>
        <p:spPr>
          <a:xfrm>
            <a:off x="4416135" y="1647706"/>
            <a:ext cx="3417415" cy="3008682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9518A-08F4-4D7D-BBCA-BF2FF3289595}"/>
              </a:ext>
            </a:extLst>
          </p:cNvPr>
          <p:cNvSpPr txBox="1"/>
          <p:nvPr/>
        </p:nvSpPr>
        <p:spPr>
          <a:xfrm>
            <a:off x="5541519" y="3730537"/>
            <a:ext cx="196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IEEE </a:t>
            </a:r>
          </a:p>
          <a:p>
            <a:r>
              <a:rPr lang="en-US" b="1" dirty="0">
                <a:solidFill>
                  <a:srgbClr val="FF0000"/>
                </a:solidFill>
              </a:rPr>
              <a:t>Members (73%)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1B709-F454-4A7C-858C-600D23DB00D5}"/>
              </a:ext>
            </a:extLst>
          </p:cNvPr>
          <p:cNvSpPr txBox="1"/>
          <p:nvPr/>
        </p:nvSpPr>
        <p:spPr>
          <a:xfrm>
            <a:off x="4331970" y="1511889"/>
            <a:ext cx="1337310" cy="680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Academic research </a:t>
            </a:r>
          </a:p>
          <a:p>
            <a:r>
              <a:rPr lang="en-US" sz="1350" b="1" dirty="0"/>
              <a:t>start-ups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7955D-C0B6-4C9F-8093-752DC4B04840}"/>
              </a:ext>
            </a:extLst>
          </p:cNvPr>
          <p:cNvSpPr txBox="1"/>
          <p:nvPr/>
        </p:nvSpPr>
        <p:spPr>
          <a:xfrm>
            <a:off x="6206530" y="1413341"/>
            <a:ext cx="1337310" cy="48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Aspiring entrepreneurs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FCB7D4-2FE0-40AC-B577-E31F3BFD3D1E}"/>
              </a:ext>
            </a:extLst>
          </p:cNvPr>
          <p:cNvSpPr/>
          <p:nvPr/>
        </p:nvSpPr>
        <p:spPr>
          <a:xfrm>
            <a:off x="5430986" y="2180638"/>
            <a:ext cx="2748918" cy="1583529"/>
          </a:xfrm>
          <a:prstGeom prst="ellipse">
            <a:avLst/>
          </a:prstGeom>
          <a:solidFill>
            <a:srgbClr val="5F2669">
              <a:alpha val="5000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85FF8F-8D3E-449D-AB87-7D534069A1DC}"/>
              </a:ext>
            </a:extLst>
          </p:cNvPr>
          <p:cNvSpPr txBox="1"/>
          <p:nvPr/>
        </p:nvSpPr>
        <p:spPr>
          <a:xfrm>
            <a:off x="6522315" y="2702247"/>
            <a:ext cx="1337310" cy="48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Start-up entrepreneurs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389E2-467F-4945-ABAB-A242C59B8F65}"/>
              </a:ext>
            </a:extLst>
          </p:cNvPr>
          <p:cNvSpPr txBox="1"/>
          <p:nvPr/>
        </p:nvSpPr>
        <p:spPr>
          <a:xfrm>
            <a:off x="4012085" y="3598792"/>
            <a:ext cx="1619764" cy="48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Scaling or Growth entrepreneurs</a:t>
            </a:r>
          </a:p>
        </p:txBody>
      </p:sp>
    </p:spTree>
    <p:extLst>
      <p:ext uri="{BB962C8B-B14F-4D97-AF65-F5344CB8AC3E}">
        <p14:creationId xmlns:p14="http://schemas.microsoft.com/office/powerpoint/2010/main" val="163387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43" y="255356"/>
            <a:ext cx="7973135" cy="58947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Questionnaire – Key Findings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62F5B-56E8-4171-B127-5A8E59D4D89C}"/>
              </a:ext>
            </a:extLst>
          </p:cNvPr>
          <p:cNvSpPr/>
          <p:nvPr/>
        </p:nvSpPr>
        <p:spPr>
          <a:xfrm>
            <a:off x="1570641" y="1583091"/>
            <a:ext cx="463044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b="1" i="1" dirty="0"/>
          </a:p>
          <a:p>
            <a:endParaRPr lang="en-US" sz="21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81C8A-BB55-44D7-923B-029A4C7A6192}"/>
              </a:ext>
            </a:extLst>
          </p:cNvPr>
          <p:cNvSpPr txBox="1"/>
          <p:nvPr/>
        </p:nvSpPr>
        <p:spPr>
          <a:xfrm>
            <a:off x="465073" y="1002089"/>
            <a:ext cx="82138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Almost half (46%) of respondents described their startup model as both products and services. The other half were split between services (38%) and products (17%) </a:t>
            </a:r>
          </a:p>
          <a:p>
            <a:endParaRPr lang="en-US" dirty="0"/>
          </a:p>
          <a:p>
            <a:r>
              <a:rPr lang="en-US" dirty="0"/>
              <a:t>• Six in ten (59%) respondents have additional paid professional positions other than  their entrepreneurial work. About 30% spend 30 - 60+ hours/ week in their business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• Respondents have been active for an average of 9 years as an entrepreneur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• Six in ten (60%) respondents feel their startup or entrepreneurial idea aims towards at least 1 United Nation Sustainable Development Goal, with the highest representation (60%) in Goal 9 -- Industry, Innovation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58199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0" y="-181136"/>
            <a:ext cx="8885583" cy="934389"/>
          </a:xfrm>
        </p:spPr>
        <p:txBody>
          <a:bodyPr>
            <a:normAutofit/>
          </a:bodyPr>
          <a:lstStyle/>
          <a:p>
            <a:r>
              <a:rPr lang="en-US" sz="2100" dirty="0"/>
              <a:t>IEEE Entrepreneurship Products/Services That Could Provide Value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13AFB-0BFE-428E-BE2E-A80B5CF8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23" y="934389"/>
            <a:ext cx="4714802" cy="35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56031-90EF-401C-BA69-2BF56412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56" y="181097"/>
            <a:ext cx="6510131" cy="455007"/>
          </a:xfrm>
        </p:spPr>
        <p:txBody>
          <a:bodyPr/>
          <a:lstStyle/>
          <a:p>
            <a:r>
              <a:rPr lang="en-US" sz="2400" dirty="0"/>
              <a:t>“Powered by IEEE”– </a:t>
            </a:r>
            <a:r>
              <a:rPr lang="en-US" sz="2000" i="1" dirty="0"/>
              <a:t>Imagine the Possibilities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41132-5768-42C5-83E6-67165CA9F26C}"/>
              </a:ext>
            </a:extLst>
          </p:cNvPr>
          <p:cNvSpPr txBox="1"/>
          <p:nvPr/>
        </p:nvSpPr>
        <p:spPr>
          <a:xfrm>
            <a:off x="-145539" y="522467"/>
            <a:ext cx="921996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Goals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Create value for entrepreneurs / start-ups so their websites display the “Powered by IEEE logo” -- eyeballs and membership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Create revenue streams for IEEE  -- money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Criteria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Start-ups with less than 25 people and 9 years of existence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Company C-level executive is an IEEE Member (CEO, CTO, CMO, CFO, MD, etc.)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At 10+ years or 50 employees certain perks / pricing change, but "Powered by IEEE" logo can remain on website                              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Some 2020 -2021 Products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Mentoring			ILN course discount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Freshworks</a:t>
            </a:r>
            <a:r>
              <a:rPr lang="en-US" sz="1600" b="1" dirty="0"/>
              <a:t> / AWS credits		Priority registration, IEEE Entrepreneurship events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/>
              <a:t>Xplore discounts			Start- Up Marketing Assistance</a:t>
            </a:r>
          </a:p>
        </p:txBody>
      </p:sp>
      <p:pic>
        <p:nvPicPr>
          <p:cNvPr id="2050" name="Picture 2" descr="Powered by IEEE - IEEE Entrepreneurship">
            <a:extLst>
              <a:ext uri="{FF2B5EF4-FFF2-40B4-BE49-F238E27FC236}">
                <a16:creationId xmlns:a16="http://schemas.microsoft.com/office/drawing/2014/main" id="{F2A56BA3-E34A-4926-B57E-F5765DFD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59" y="1394274"/>
            <a:ext cx="2569267" cy="32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07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56031-90EF-401C-BA69-2BF56412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40" y="608163"/>
            <a:ext cx="8063621" cy="174835"/>
          </a:xfrm>
        </p:spPr>
        <p:txBody>
          <a:bodyPr/>
          <a:lstStyle/>
          <a:p>
            <a:r>
              <a:rPr lang="en-US" dirty="0"/>
              <a:t>In the works --- “IEEE Entrepreneurship Impact Award”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769E2-D6A0-46A1-96E2-C33A16BA5E46}"/>
              </a:ext>
            </a:extLst>
          </p:cNvPr>
          <p:cNvSpPr txBox="1"/>
          <p:nvPr/>
        </p:nvSpPr>
        <p:spPr>
          <a:xfrm>
            <a:off x="156040" y="597286"/>
            <a:ext cx="79691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Designed to be awarded annually to an individual who made a significant impact in our IEEE Entrepreneurship Ecosystem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Judged by a Special Awards Committee of 3 people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Criteria include  -- Entrepreneurial Spirit, Value Creation, Impact (deep or wide), and Sustainability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$2,000 cash award plus a plaque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 Presented in person at an IEEE Entrepreneurship event </a:t>
            </a:r>
          </a:p>
          <a:p>
            <a:pPr lvl="1"/>
            <a:r>
              <a:rPr lang="en-US" b="1" dirty="0"/>
              <a:t>      </a:t>
            </a:r>
          </a:p>
          <a:p>
            <a:pPr lvl="1"/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026" name="Picture 2" descr="26978-2-award-clipart | La Jolla Vein Care | Accredited Vein Center">
            <a:extLst>
              <a:ext uri="{FF2B5EF4-FFF2-40B4-BE49-F238E27FC236}">
                <a16:creationId xmlns:a16="http://schemas.microsoft.com/office/drawing/2014/main" id="{4EE35C18-76E9-48B9-B9C5-13470B2C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78" y="2816843"/>
            <a:ext cx="1523793" cy="15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3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od-Security-Question.png">
            <a:extLst>
              <a:ext uri="{FF2B5EF4-FFF2-40B4-BE49-F238E27FC236}">
                <a16:creationId xmlns:a16="http://schemas.microsoft.com/office/drawing/2014/main" id="{C12C81C8-D20B-4397-80AF-37F028572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314475"/>
            <a:ext cx="3924829" cy="25145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86" y="318304"/>
            <a:ext cx="3924829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3086100" y="3429001"/>
            <a:ext cx="3314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we do</a:t>
            </a:r>
          </a:p>
        </p:txBody>
      </p:sp>
    </p:spTree>
    <p:extLst>
      <p:ext uri="{BB962C8B-B14F-4D97-AF65-F5344CB8AC3E}">
        <p14:creationId xmlns:p14="http://schemas.microsoft.com/office/powerpoint/2010/main" val="135321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5756F4-AE4A-6344-AC66-261E9F32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756" y="3361478"/>
            <a:ext cx="1247590" cy="623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A06AE-CBA5-434F-998D-17CD16454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27" y="2685114"/>
            <a:ext cx="654136" cy="60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F8345-27A2-9145-9CB8-A0A6541EB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24" y="4119095"/>
            <a:ext cx="879581" cy="6059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8D8446-4561-F24F-98A0-49A7FEC875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7" b="18909"/>
          <a:stretch/>
        </p:blipFill>
        <p:spPr>
          <a:xfrm>
            <a:off x="5958217" y="437869"/>
            <a:ext cx="1285875" cy="814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463B7F-8CEB-6A4B-AAA0-709F75E71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48" y="3828085"/>
            <a:ext cx="1653305" cy="275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E3C121-DEF9-E445-AF92-5547EA036B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3243"/>
          <a:stretch/>
        </p:blipFill>
        <p:spPr>
          <a:xfrm>
            <a:off x="7471234" y="1300832"/>
            <a:ext cx="967855" cy="732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0A4B57-8224-8B41-AE39-552105DECD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8623" y="2482604"/>
            <a:ext cx="1289857" cy="397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9C09B6-B3FF-FE4D-93EB-EDD9C0B75F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94"/>
          <a:stretch/>
        </p:blipFill>
        <p:spPr>
          <a:xfrm>
            <a:off x="4730812" y="3017826"/>
            <a:ext cx="684803" cy="447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FE508D-9F60-E942-907C-4FDB366560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34" y="2554355"/>
            <a:ext cx="918788" cy="228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3B47A9-F5F8-461D-9E17-B6C609826116}"/>
              </a:ext>
            </a:extLst>
          </p:cNvPr>
          <p:cNvSpPr/>
          <p:nvPr/>
        </p:nvSpPr>
        <p:spPr>
          <a:xfrm>
            <a:off x="320077" y="899273"/>
            <a:ext cx="4287671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b="1" dirty="0"/>
              <a:t>Both IEEE and Non-IEEE Events</a:t>
            </a:r>
          </a:p>
          <a:p>
            <a:pPr marL="557213" lvl="1" indent="-214313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dirty="0"/>
              <a:t>Speakers</a:t>
            </a:r>
          </a:p>
          <a:p>
            <a:pPr marL="557213" lvl="1" indent="-214313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dirty="0"/>
              <a:t>Panels</a:t>
            </a:r>
          </a:p>
          <a:p>
            <a:pPr marL="557213" lvl="1" indent="-214313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dirty="0"/>
              <a:t>Exhibits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Judging Pitch Competitions</a:t>
            </a:r>
          </a:p>
          <a:p>
            <a:pPr lvl="1"/>
            <a:r>
              <a:rPr lang="en-US" i="1" dirty="0"/>
              <a:t>  </a:t>
            </a:r>
            <a:r>
              <a:rPr lang="en-US" b="1" i="1" dirty="0">
                <a:solidFill>
                  <a:srgbClr val="7030A0"/>
                </a:solidFill>
              </a:rPr>
              <a:t>“IEEE Entrepreneurship Stars”</a:t>
            </a:r>
          </a:p>
        </p:txBody>
      </p:sp>
      <p:pic>
        <p:nvPicPr>
          <p:cNvPr id="19" name="Google Shape;302;p25" descr="Image result for knowledge for innovation logo">
            <a:extLst>
              <a:ext uri="{FF2B5EF4-FFF2-40B4-BE49-F238E27FC236}">
                <a16:creationId xmlns:a16="http://schemas.microsoft.com/office/drawing/2014/main" id="{183335A3-8DCB-47B4-A635-0A886D68B86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17753" y="3269671"/>
            <a:ext cx="1380600" cy="53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04;p25" descr="Image result for slingshot@switch">
            <a:extLst>
              <a:ext uri="{FF2B5EF4-FFF2-40B4-BE49-F238E27FC236}">
                <a16:creationId xmlns:a16="http://schemas.microsoft.com/office/drawing/2014/main" id="{5762B097-E2CA-4878-AF7D-7A3A4AE5EBFD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30977" y="3561334"/>
            <a:ext cx="1814774" cy="40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01;p25" descr="Image result for techcrunch disrupt logo">
            <a:extLst>
              <a:ext uri="{FF2B5EF4-FFF2-40B4-BE49-F238E27FC236}">
                <a16:creationId xmlns:a16="http://schemas.microsoft.com/office/drawing/2014/main" id="{9A4F41E8-02AE-454D-BEB6-590E07193C9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71579" y="783118"/>
            <a:ext cx="1396869" cy="51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G-STIC | Technological solutions for the SDGS">
            <a:hlinkClick r:id="rId15" tooltip="G-STIC"/>
            <a:extLst>
              <a:ext uri="{FF2B5EF4-FFF2-40B4-BE49-F238E27FC236}">
                <a16:creationId xmlns:a16="http://schemas.microsoft.com/office/drawing/2014/main" id="{FDFA2D67-7172-4617-B680-911ED9D7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49" y="1586916"/>
            <a:ext cx="267890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08B66E3E-E163-49DD-A938-E85337C546A8}"/>
              </a:ext>
            </a:extLst>
          </p:cNvPr>
          <p:cNvSpPr txBox="1">
            <a:spLocks/>
          </p:cNvSpPr>
          <p:nvPr/>
        </p:nvSpPr>
        <p:spPr>
          <a:xfrm>
            <a:off x="234248" y="325475"/>
            <a:ext cx="5689909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Sample of  IEEE Entrepreneurship Events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090F7E-BA0C-6449-AC81-1BC91F138D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0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1044"/>
            <a:ext cx="4944979" cy="306659"/>
          </a:xfrm>
        </p:spPr>
        <p:txBody>
          <a:bodyPr>
            <a:noAutofit/>
          </a:bodyPr>
          <a:lstStyle/>
          <a:p>
            <a:br>
              <a:rPr lang="en-US" sz="1800" dirty="0">
                <a:solidFill>
                  <a:srgbClr val="660066"/>
                </a:solidFill>
              </a:rPr>
            </a:br>
            <a:r>
              <a:rPr lang="en-US" sz="2100" dirty="0">
                <a:solidFill>
                  <a:srgbClr val="660066"/>
                </a:solidFill>
              </a:rPr>
              <a:t>Video Pitch Challenge at G-STIC 2019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993627"/>
            <a:ext cx="7443296" cy="3567738"/>
          </a:xfrm>
        </p:spPr>
        <p:txBody>
          <a:bodyPr>
            <a:noAutofit/>
          </a:bodyPr>
          <a:lstStyle/>
          <a:p>
            <a:r>
              <a:rPr lang="en-US" sz="1500" dirty="0"/>
              <a:t>Partnership between HAC, IEEE Entrepreneurship, and the </a:t>
            </a:r>
            <a:br>
              <a:rPr lang="en-US" sz="1500" dirty="0"/>
            </a:br>
            <a:r>
              <a:rPr lang="en-US" sz="1500" dirty="0"/>
              <a:t>UN Major Group on Children and Youth (UN-MGCY)</a:t>
            </a:r>
          </a:p>
          <a:p>
            <a:r>
              <a:rPr lang="en-US" sz="1500" dirty="0"/>
              <a:t>Video Pitch Competition based on the UN SDGs for G-STIC 2019 </a:t>
            </a:r>
            <a:br>
              <a:rPr lang="en-US" sz="1500" dirty="0"/>
            </a:br>
            <a:r>
              <a:rPr lang="en-US" sz="1500" dirty="0"/>
              <a:t>and on IEEE’s mission “Technology for the Benefit of Humanity”</a:t>
            </a:r>
          </a:p>
          <a:p>
            <a:pPr lvl="1"/>
            <a:r>
              <a:rPr lang="en-US" sz="1500" dirty="0"/>
              <a:t>Energy, Oceans, Food, Health, Circular Economy, Education, </a:t>
            </a:r>
            <a:br>
              <a:rPr lang="en-US" sz="1500" dirty="0"/>
            </a:br>
            <a:r>
              <a:rPr lang="en-US" sz="1500" dirty="0"/>
              <a:t>Water, CO2 as a Resource, Housing, Climate Action</a:t>
            </a:r>
          </a:p>
          <a:p>
            <a:r>
              <a:rPr lang="en-US" sz="1500" dirty="0"/>
              <a:t>Judged by Samantha Snabes, Janati Nakimera, and Nadim Choucair using IEEE Entrepreneurship’s criteria of “Innovation, Product, Market, Diverse Team, Traction</a:t>
            </a:r>
          </a:p>
          <a:p>
            <a:r>
              <a:rPr lang="en-US" sz="1500" dirty="0"/>
              <a:t>72 videos from 24 countries </a:t>
            </a:r>
          </a:p>
          <a:p>
            <a:r>
              <a:rPr lang="en-US" sz="1500" dirty="0"/>
              <a:t>Video pitch winners in three categories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Product Ideation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Start-Up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Growth</a:t>
            </a:r>
          </a:p>
        </p:txBody>
      </p:sp>
      <p:pic>
        <p:nvPicPr>
          <p:cNvPr id="2050" name="Picture 2" descr="United Nations Major Group for Children and Youth">
            <a:extLst>
              <a:ext uri="{FF2B5EF4-FFF2-40B4-BE49-F238E27FC236}">
                <a16:creationId xmlns:a16="http://schemas.microsoft.com/office/drawing/2014/main" id="{7B7C24E4-CE20-4D5D-ACA9-E4C27DDD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050"/>
            <a:ext cx="2514570" cy="6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-STIC | Technological solutions for the SDGS">
            <a:hlinkClick r:id="rId3" tooltip="G-STIC"/>
            <a:extLst>
              <a:ext uri="{FF2B5EF4-FFF2-40B4-BE49-F238E27FC236}">
                <a16:creationId xmlns:a16="http://schemas.microsoft.com/office/drawing/2014/main" id="{D9F7D0F5-5BF5-4576-A7CC-B56CBA1C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00" y="716371"/>
            <a:ext cx="2823609" cy="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9FBD09-960C-B645-A69A-FBF1392C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775BA7F-3084-5440-9404-E84118607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14144" t="-10471" r="-14757" b="-10345"/>
          <a:stretch/>
        </p:blipFill>
        <p:spPr bwMode="auto">
          <a:xfrm>
            <a:off x="7556443" y="4133551"/>
            <a:ext cx="1408882" cy="7012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7681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IEEE Entrepreneurship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16A7E3-2D97-3E45-84DE-9ABBA35CE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910692" cy="2844404"/>
          </a:xfrm>
        </p:spPr>
        <p:txBody>
          <a:bodyPr>
            <a:norm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Who we are?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What we do?</a:t>
            </a:r>
          </a:p>
          <a:p>
            <a:pPr marL="0" indent="0">
              <a:buNone/>
            </a:pPr>
            <a:endParaRPr lang="en-US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How you can join us?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7694995-961C-B441-A71B-BBD6EF965A1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746171" y="1369219"/>
            <a:ext cx="3769180" cy="2844404"/>
          </a:xfrm>
        </p:spPr>
      </p:sp>
      <p:pic>
        <p:nvPicPr>
          <p:cNvPr id="3074" name="Picture 2" descr="Image result for clipart for entrepreneurship&quot;">
            <a:extLst>
              <a:ext uri="{FF2B5EF4-FFF2-40B4-BE49-F238E27FC236}">
                <a16:creationId xmlns:a16="http://schemas.microsoft.com/office/drawing/2014/main" id="{0E4D88A0-9245-48DC-845D-BAC723164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1" y="1297539"/>
            <a:ext cx="2251320" cy="200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040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354"/>
            <a:ext cx="6629400" cy="506113"/>
          </a:xfrm>
        </p:spPr>
        <p:txBody>
          <a:bodyPr>
            <a:noAutofit/>
          </a:bodyPr>
          <a:lstStyle/>
          <a:p>
            <a:br>
              <a:rPr lang="en-US" sz="2900" dirty="0">
                <a:solidFill>
                  <a:srgbClr val="660066"/>
                </a:solidFill>
              </a:rPr>
            </a:br>
            <a:r>
              <a:rPr lang="en-US" sz="2900" dirty="0">
                <a:solidFill>
                  <a:srgbClr val="660066"/>
                </a:solidFill>
              </a:rPr>
              <a:t>Introducing the 2019 Winners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732F6C-24AC-4321-AC14-A2E13FA3A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22" y="1487160"/>
            <a:ext cx="1272337" cy="12723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414F3B-46B3-421B-BABB-83D2CF89BB63}"/>
              </a:ext>
            </a:extLst>
          </p:cNvPr>
          <p:cNvSpPr/>
          <p:nvPr/>
        </p:nvSpPr>
        <p:spPr>
          <a:xfrm>
            <a:off x="1432962" y="883402"/>
            <a:ext cx="17674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>
                <a:latin typeface="Calibri" panose="020F0502020204030204" pitchFamily="34" charset="0"/>
                <a:ea typeface="Calibri" panose="020F0502020204030204" pitchFamily="34" charset="0"/>
              </a:rPr>
              <a:t>Passang Wangdi </a:t>
            </a:r>
            <a:r>
              <a:rPr lang="nl-BE" sz="15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nl-BE" sz="1500" dirty="0">
                <a:latin typeface="Calibri" panose="020F0502020204030204" pitchFamily="34" charset="0"/>
                <a:ea typeface="Calibri" panose="020F0502020204030204" pitchFamily="34" charset="0"/>
              </a:rPr>
              <a:t>from Bhutan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800E7-CFC7-4DC6-8FD0-40EC1F6DFF79}"/>
              </a:ext>
            </a:extLst>
          </p:cNvPr>
          <p:cNvSpPr txBox="1"/>
          <p:nvPr/>
        </p:nvSpPr>
        <p:spPr>
          <a:xfrm>
            <a:off x="1345324" y="2879834"/>
            <a:ext cx="19549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Greenovation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Bhutan builds decent housing for communities using recycled plastics as an alternative construction foundation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E74E2CD-FF3B-45B8-9BF5-7B5BF0C95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4144" t="-10471" r="-14757" b="-10345"/>
          <a:stretch/>
        </p:blipFill>
        <p:spPr bwMode="auto">
          <a:xfrm>
            <a:off x="7556443" y="4133551"/>
            <a:ext cx="1408882" cy="7012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6A87A7F-3535-4F8E-AFB3-9F18A57B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10" y="1487160"/>
            <a:ext cx="1285188" cy="1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7A653C-21AB-4D0F-B33E-71723C862A4A}"/>
              </a:ext>
            </a:extLst>
          </p:cNvPr>
          <p:cNvSpPr txBox="1"/>
          <p:nvPr/>
        </p:nvSpPr>
        <p:spPr>
          <a:xfrm>
            <a:off x="3507626" y="2879834"/>
            <a:ext cx="16634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AEvice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 Health has developed a smart medical device that  can predict  the onset of an asthma attack</a:t>
            </a:r>
            <a:endParaRPr lang="en-US" sz="13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61402-A961-4587-8147-D585E4B73865}"/>
              </a:ext>
            </a:extLst>
          </p:cNvPr>
          <p:cNvSpPr/>
          <p:nvPr/>
        </p:nvSpPr>
        <p:spPr>
          <a:xfrm>
            <a:off x="3623310" y="883402"/>
            <a:ext cx="17674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>
                <a:latin typeface="Calibri" panose="020F0502020204030204" pitchFamily="34" charset="0"/>
                <a:ea typeface="Calibri" panose="020F0502020204030204" pitchFamily="34" charset="0"/>
              </a:rPr>
              <a:t>Rex Tan </a:t>
            </a:r>
            <a:r>
              <a:rPr lang="nl-BE" sz="15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nl-BE" sz="1500" dirty="0">
                <a:latin typeface="Calibri" panose="020F0502020204030204" pitchFamily="34" charset="0"/>
                <a:ea typeface="Calibri" panose="020F0502020204030204" pitchFamily="34" charset="0"/>
              </a:rPr>
              <a:t>from Singapore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4B5778-760A-47DD-8970-273946EE87CD}"/>
              </a:ext>
            </a:extLst>
          </p:cNvPr>
          <p:cNvSpPr/>
          <p:nvPr/>
        </p:nvSpPr>
        <p:spPr>
          <a:xfrm>
            <a:off x="5633926" y="851964"/>
            <a:ext cx="19225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>
                <a:latin typeface="Calibri" panose="020F0502020204030204" pitchFamily="34" charset="0"/>
                <a:ea typeface="Calibri" panose="020F0502020204030204" pitchFamily="34" charset="0"/>
              </a:rPr>
              <a:t>Venkat Rajaraman </a:t>
            </a:r>
            <a:endParaRPr lang="nl-BE" sz="15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BE" sz="1500" dirty="0">
                <a:latin typeface="Calibri" panose="020F0502020204030204" pitchFamily="34" charset="0"/>
                <a:ea typeface="Calibri" panose="020F0502020204030204" pitchFamily="34" charset="0"/>
              </a:rPr>
              <a:t>from India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3D99F-B1CC-4340-AA8E-7336F1F5CBBD}"/>
              </a:ext>
            </a:extLst>
          </p:cNvPr>
          <p:cNvSpPr/>
          <p:nvPr/>
        </p:nvSpPr>
        <p:spPr>
          <a:xfrm>
            <a:off x="5685600" y="2879834"/>
            <a:ext cx="1548700" cy="1482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Cygni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developed a community-level, smart solar grid–</a:t>
            </a:r>
            <a:b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sustainable solution to provide electricity in rural communities.</a:t>
            </a:r>
          </a:p>
        </p:txBody>
      </p:sp>
      <p:pic>
        <p:nvPicPr>
          <p:cNvPr id="19" name="Picture 2" descr="Venkat Rajaraman">
            <a:extLst>
              <a:ext uri="{FF2B5EF4-FFF2-40B4-BE49-F238E27FC236}">
                <a16:creationId xmlns:a16="http://schemas.microsoft.com/office/drawing/2014/main" id="{46C7F230-631D-4648-A6D4-91D8ADBDD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5"/>
          <a:stretch/>
        </p:blipFill>
        <p:spPr bwMode="auto">
          <a:xfrm>
            <a:off x="5798653" y="1487161"/>
            <a:ext cx="951128" cy="131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2AFE3B2D-CFEA-46C0-9C49-B7E69958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984942" y="1612723"/>
            <a:ext cx="1143000" cy="106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0CB930-FEAA-6642-AA41-4C0868FB4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47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/>
        </p:nvSpPr>
        <p:spPr>
          <a:xfrm>
            <a:off x="479305" y="325475"/>
            <a:ext cx="5689909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660066"/>
              </a:buClr>
              <a:buSzPts val="3200"/>
            </a:pPr>
            <a:r>
              <a:rPr lang="en-US" sz="2400" b="1" dirty="0">
                <a:solidFill>
                  <a:srgbClr val="66006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IEEE Entrepreneurship Stars </a:t>
            </a:r>
            <a:endParaRPr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844" y="734201"/>
            <a:ext cx="3044181" cy="126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4">
            <a:alphaModFix/>
          </a:blip>
          <a:srcRect l="6472"/>
          <a:stretch/>
        </p:blipFill>
        <p:spPr>
          <a:xfrm>
            <a:off x="1109843" y="2054063"/>
            <a:ext cx="1603563" cy="128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7103" y="2054064"/>
            <a:ext cx="1428737" cy="128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7497" y="3394685"/>
            <a:ext cx="1971764" cy="147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7">
            <a:alphaModFix/>
          </a:blip>
          <a:srcRect l="7134" t="-652" b="652"/>
          <a:stretch/>
        </p:blipFill>
        <p:spPr>
          <a:xfrm>
            <a:off x="4225160" y="734201"/>
            <a:ext cx="3226478" cy="260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8">
            <a:alphaModFix/>
          </a:blip>
          <a:srcRect l="16495" t="34853" r="21790" b="-2425"/>
          <a:stretch/>
        </p:blipFill>
        <p:spPr>
          <a:xfrm>
            <a:off x="1109843" y="3394687"/>
            <a:ext cx="2082193" cy="94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3DE1ED-2023-0745-8F6C-40BF06922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03638-849D-49B8-95DF-B93B20FBCC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1371" y="3394685"/>
            <a:ext cx="2160267" cy="1433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F875F-7603-4259-A414-B75A3D37FE20}"/>
              </a:ext>
            </a:extLst>
          </p:cNvPr>
          <p:cNvSpPr txBox="1"/>
          <p:nvPr/>
        </p:nvSpPr>
        <p:spPr>
          <a:xfrm>
            <a:off x="7500958" y="1283690"/>
            <a:ext cx="1641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Top 3 of the top 20 </a:t>
            </a:r>
          </a:p>
          <a:p>
            <a:r>
              <a:rPr lang="en-US" sz="1200" b="1" dirty="0"/>
              <a:t>European Companies </a:t>
            </a:r>
          </a:p>
          <a:p>
            <a:r>
              <a:rPr lang="en-US" sz="1200" b="1" dirty="0"/>
              <a:t>at K4I in the European </a:t>
            </a:r>
          </a:p>
          <a:p>
            <a:r>
              <a:rPr lang="en-US" sz="1200" b="1" dirty="0"/>
              <a:t>Parliament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3DD95-CAB3-4168-A1AD-93660951D1AC}"/>
              </a:ext>
            </a:extLst>
          </p:cNvPr>
          <p:cNvSpPr txBox="1"/>
          <p:nvPr/>
        </p:nvSpPr>
        <p:spPr>
          <a:xfrm>
            <a:off x="1378006" y="4320435"/>
            <a:ext cx="1730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TechCrunch in California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AA1093-3744-4614-9031-F1F5771E2871}"/>
              </a:ext>
            </a:extLst>
          </p:cNvPr>
          <p:cNvSpPr txBox="1"/>
          <p:nvPr/>
        </p:nvSpPr>
        <p:spPr>
          <a:xfrm>
            <a:off x="7534160" y="3697438"/>
            <a:ext cx="1600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Slingshot in Singapore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90C7E-E6D8-492E-9C32-11D99CF6A84C}"/>
              </a:ext>
            </a:extLst>
          </p:cNvPr>
          <p:cNvSpPr txBox="1"/>
          <p:nvPr/>
        </p:nvSpPr>
        <p:spPr>
          <a:xfrm>
            <a:off x="100884" y="1196207"/>
            <a:ext cx="95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2020 CES  </a:t>
            </a:r>
          </a:p>
          <a:p>
            <a:r>
              <a:rPr lang="en-US" sz="1200" b="1" dirty="0"/>
              <a:t>in Las Vegas</a:t>
            </a:r>
          </a:p>
        </p:txBody>
      </p:sp>
    </p:spTree>
    <p:extLst>
      <p:ext uri="{BB962C8B-B14F-4D97-AF65-F5344CB8AC3E}">
        <p14:creationId xmlns:p14="http://schemas.microsoft.com/office/powerpoint/2010/main" val="1220535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3B47A9-F5F8-461D-9E17-B6C609826116}"/>
              </a:ext>
            </a:extLst>
          </p:cNvPr>
          <p:cNvSpPr/>
          <p:nvPr/>
        </p:nvSpPr>
        <p:spPr>
          <a:xfrm>
            <a:off x="628650" y="1105732"/>
            <a:ext cx="369061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sz="1350" b="1" dirty="0">
                <a:solidFill>
                  <a:srgbClr val="660066"/>
                </a:solidFill>
              </a:rPr>
              <a:t> </a:t>
            </a:r>
            <a:r>
              <a:rPr lang="en-US" b="1" dirty="0">
                <a:solidFill>
                  <a:srgbClr val="660066"/>
                </a:solidFill>
              </a:rPr>
              <a:t>The Personal Touch</a:t>
            </a: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0066"/>
                </a:solidFill>
              </a:rPr>
              <a:t>Founders Office Hours -- mentoring by entrepreneurial leaders and investors</a:t>
            </a: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0066"/>
              </a:solidFill>
            </a:endParaRP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0066"/>
                </a:solidFill>
              </a:rPr>
              <a:t>IEEE Entrepreneurship Workshops for Engineers and Scientists &amp; Innovation 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B8DEC-73C5-4E48-86C6-9370A497C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389666" y="2465928"/>
            <a:ext cx="3143249" cy="22348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AF8809-A834-4F64-89FE-BBD2C5EA8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9372" r="7658"/>
          <a:stretch/>
        </p:blipFill>
        <p:spPr bwMode="auto">
          <a:xfrm>
            <a:off x="4988379" y="1111460"/>
            <a:ext cx="2155372" cy="12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6DC10DE-510B-4958-B4C6-020D05A7A111}"/>
              </a:ext>
            </a:extLst>
          </p:cNvPr>
          <p:cNvSpPr txBox="1">
            <a:spLocks/>
          </p:cNvSpPr>
          <p:nvPr/>
        </p:nvSpPr>
        <p:spPr>
          <a:xfrm>
            <a:off x="514351" y="320757"/>
            <a:ext cx="6629400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IEEE Entrepreneurship Mentors / Workshops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A1A63-2201-9142-ACC5-24BF1F79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3B47A9-F5F8-461D-9E17-B6C609826116}"/>
              </a:ext>
            </a:extLst>
          </p:cNvPr>
          <p:cNvSpPr/>
          <p:nvPr/>
        </p:nvSpPr>
        <p:spPr>
          <a:xfrm>
            <a:off x="376856" y="1280052"/>
            <a:ext cx="36906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>
              <a:spcAft>
                <a:spcPts val="1013"/>
              </a:spcAft>
            </a:pPr>
            <a:r>
              <a:rPr lang="en-US" sz="1400" b="1" dirty="0">
                <a:solidFill>
                  <a:srgbClr val="660066"/>
                </a:solidFill>
              </a:rPr>
              <a:t>The Global Startup Accelerator Index </a:t>
            </a:r>
            <a:r>
              <a:rPr lang="en-US" sz="1400" dirty="0">
                <a:solidFill>
                  <a:srgbClr val="660066"/>
                </a:solidFill>
              </a:rPr>
              <a:t>is an IEEE information resource for researching entrepreneurship that includes universities, co-working spaces, pitch competitions, incubators, accelerators, grants, and funding. </a:t>
            </a:r>
            <a:br>
              <a:rPr lang="en-US" sz="1400" dirty="0">
                <a:solidFill>
                  <a:srgbClr val="660066"/>
                </a:solidFill>
              </a:rPr>
            </a:br>
            <a:br>
              <a:rPr lang="en-US" sz="1400" dirty="0">
                <a:solidFill>
                  <a:srgbClr val="660066"/>
                </a:solidFill>
              </a:rPr>
            </a:br>
            <a:r>
              <a:rPr lang="en-US" sz="1400" b="1" dirty="0">
                <a:solidFill>
                  <a:srgbClr val="660066"/>
                </a:solidFill>
              </a:rPr>
              <a:t>The IEEE Entrepreneurship Career Center </a:t>
            </a:r>
            <a:r>
              <a:rPr lang="en-US" sz="1400" dirty="0">
                <a:solidFill>
                  <a:srgbClr val="660066"/>
                </a:solidFill>
              </a:rPr>
              <a:t>bridges the gap between job seekers and employers in the engineering-driven startup community. It provides many useful resources for recruiters, job seekers, and employers.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6DC10DE-510B-4958-B4C6-020D05A7A111}"/>
              </a:ext>
            </a:extLst>
          </p:cNvPr>
          <p:cNvSpPr txBox="1">
            <a:spLocks/>
          </p:cNvSpPr>
          <p:nvPr/>
        </p:nvSpPr>
        <p:spPr>
          <a:xfrm>
            <a:off x="514351" y="320757"/>
            <a:ext cx="6629400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IEEE Entrepreneurship Career Center 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&amp; Global Accelerator Startup Index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A1A63-2201-9142-ACC5-24BF1F79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0003D7-7142-EF4F-A000-C1844FD14C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5175918" y="1280052"/>
            <a:ext cx="2079646" cy="1297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12B677-45A7-224B-8911-37198CBCA5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5175918" y="2875453"/>
            <a:ext cx="2079645" cy="129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13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C6DC10DE-510B-4958-B4C6-020D05A7A111}"/>
              </a:ext>
            </a:extLst>
          </p:cNvPr>
          <p:cNvSpPr txBox="1">
            <a:spLocks/>
          </p:cNvSpPr>
          <p:nvPr/>
        </p:nvSpPr>
        <p:spPr>
          <a:xfrm>
            <a:off x="23655" y="185342"/>
            <a:ext cx="6453132" cy="5045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2020 IEEE Entrepreneurship Supported Events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A1A63-2201-9142-ACC5-24BF1F79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292028-F7D8-4CE2-B050-469AFBCA85CA}"/>
              </a:ext>
            </a:extLst>
          </p:cNvPr>
          <p:cNvSpPr txBox="1"/>
          <p:nvPr/>
        </p:nvSpPr>
        <p:spPr>
          <a:xfrm>
            <a:off x="2654588" y="538366"/>
            <a:ext cx="62563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843380"/>
                </a:solidFill>
              </a:rPr>
              <a:t>IEEE Conferences and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Region 3 Directors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Region 4 Directors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Young Professionals Webinar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843380"/>
                </a:solidFill>
              </a:rPr>
              <a:t>Melecon</a:t>
            </a:r>
            <a:r>
              <a:rPr lang="en-US" sz="1400" b="1" dirty="0">
                <a:solidFill>
                  <a:srgbClr val="843380"/>
                </a:solidFill>
              </a:rPr>
              <a:t>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6</a:t>
            </a:r>
            <a:r>
              <a:rPr lang="en-US" sz="1400" b="1" baseline="30000" dirty="0">
                <a:solidFill>
                  <a:srgbClr val="843380"/>
                </a:solidFill>
              </a:rPr>
              <a:t>th</a:t>
            </a:r>
            <a:r>
              <a:rPr lang="en-US" sz="1400" b="1" dirty="0">
                <a:solidFill>
                  <a:srgbClr val="843380"/>
                </a:solidFill>
              </a:rPr>
              <a:t> World Forum on 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5G World 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Quantum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World Congress on Computational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843380"/>
              </a:solidFill>
            </a:endParaRPr>
          </a:p>
          <a:p>
            <a:r>
              <a:rPr lang="en-US" sz="1400" b="1" u="sng" dirty="0">
                <a:solidFill>
                  <a:srgbClr val="843380"/>
                </a:solidFill>
              </a:rPr>
              <a:t>IEEE Entrepreneurship External Collaborations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CES 2020 – IEEE Entrepreneurship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IST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IEEE / Activate Panel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G-STIC Global Video Pitch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PowerAfrica2020 Tutorial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Vaughn Summer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Women in Engineering International Leadership Summit- Kampala, 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R8 Young Professionals Entrepreneurship 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43380"/>
                </a:solidFill>
              </a:rPr>
              <a:t>UN-ITU Digital-Change-Maker &amp; Women-in-Tech Challenges</a:t>
            </a:r>
          </a:p>
        </p:txBody>
      </p:sp>
      <p:pic>
        <p:nvPicPr>
          <p:cNvPr id="9" name="Google Shape;136;p16">
            <a:extLst>
              <a:ext uri="{FF2B5EF4-FFF2-40B4-BE49-F238E27FC236}">
                <a16:creationId xmlns:a16="http://schemas.microsoft.com/office/drawing/2014/main" id="{18BB3D6F-C02D-49D4-824A-3F9671C7A6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134" t="-652" b="652"/>
          <a:stretch/>
        </p:blipFill>
        <p:spPr>
          <a:xfrm>
            <a:off x="166734" y="1657081"/>
            <a:ext cx="2375453" cy="2067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25E64B-AA24-4CEA-92DB-625C8984FB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69378" y="336867"/>
            <a:ext cx="2643504" cy="18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29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43" y="249024"/>
            <a:ext cx="4000500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pic>
        <p:nvPicPr>
          <p:cNvPr id="5" name="Picture 4" descr="Good-Security-Question.png">
            <a:extLst>
              <a:ext uri="{FF2B5EF4-FFF2-40B4-BE49-F238E27FC236}">
                <a16:creationId xmlns:a16="http://schemas.microsoft.com/office/drawing/2014/main" id="{C12C81C8-D20B-4397-80AF-37F028572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13" y="1175470"/>
            <a:ext cx="3924829" cy="2514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3197378" y="3436105"/>
            <a:ext cx="2857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How you can join us</a:t>
            </a:r>
          </a:p>
        </p:txBody>
      </p:sp>
    </p:spTree>
    <p:extLst>
      <p:ext uri="{BB962C8B-B14F-4D97-AF65-F5344CB8AC3E}">
        <p14:creationId xmlns:p14="http://schemas.microsoft.com/office/powerpoint/2010/main" val="2121635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3B47A9-F5F8-461D-9E17-B6C609826116}"/>
              </a:ext>
            </a:extLst>
          </p:cNvPr>
          <p:cNvSpPr/>
          <p:nvPr/>
        </p:nvSpPr>
        <p:spPr>
          <a:xfrm>
            <a:off x="1143000" y="878354"/>
            <a:ext cx="53904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Join us for free !!!!</a:t>
            </a:r>
          </a:p>
          <a:p>
            <a:pPr>
              <a:spcAft>
                <a:spcPts val="1013"/>
              </a:spcAft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13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Social Media</a:t>
            </a: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Web Site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entrepreneurship.ieee.org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Collabratec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~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16K)  </a:t>
            </a: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Newsletter (~17K) </a:t>
            </a: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IEEEtv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Video views  (~27K )</a:t>
            </a:r>
            <a:endParaRPr 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433A4D71-9852-4AC4-8725-1F3713F78537}"/>
              </a:ext>
            </a:extLst>
          </p:cNvPr>
          <p:cNvSpPr txBox="1">
            <a:spLocks/>
          </p:cNvSpPr>
          <p:nvPr/>
        </p:nvSpPr>
        <p:spPr>
          <a:xfrm>
            <a:off x="389288" y="342409"/>
            <a:ext cx="4000500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IEEE Entrepreneurship </a:t>
            </a:r>
          </a:p>
        </p:txBody>
      </p:sp>
      <p:pic>
        <p:nvPicPr>
          <p:cNvPr id="2050" name="Picture 2" descr="Image result for clipart &quot;for free&quot;&quot;">
            <a:extLst>
              <a:ext uri="{FF2B5EF4-FFF2-40B4-BE49-F238E27FC236}">
                <a16:creationId xmlns:a16="http://schemas.microsoft.com/office/drawing/2014/main" id="{F45C0B1F-C5B1-4725-BBEE-92061C1E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88184"/>
            <a:ext cx="2743200" cy="15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F8ECB7-8CF7-4A09-99A4-09FC605BB75B}"/>
              </a:ext>
            </a:extLst>
          </p:cNvPr>
          <p:cNvSpPr txBox="1"/>
          <p:nvPr/>
        </p:nvSpPr>
        <p:spPr>
          <a:xfrm>
            <a:off x="2173673" y="3978317"/>
            <a:ext cx="6168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rgbClr val="FF0000"/>
                </a:solidFill>
              </a:rPr>
              <a:t>If you let us know about your entrepreneurial event, we will promote it!</a:t>
            </a:r>
          </a:p>
          <a:p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97890-F146-D341-9251-C35491194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140" y="1935288"/>
            <a:ext cx="2886003" cy="165925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Ukitaka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kwenda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kasi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nenda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peke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yako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Ukitaka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kwenda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mbali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nendeni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pamoja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b="1" i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“If you want to go fast,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alone.</a:t>
            </a:r>
            <a:b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want to go far,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together.”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b="1" i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–African Saying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693029" y="373629"/>
            <a:ext cx="43791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Asante!    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888AB-F095-4F06-8A8A-C4A44FF6A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929848"/>
            <a:ext cx="4432514" cy="3324385"/>
          </a:xfrm>
          <a:prstGeom prst="rect">
            <a:avLst/>
          </a:prstGeom>
        </p:spPr>
      </p:pic>
      <p:pic>
        <p:nvPicPr>
          <p:cNvPr id="7" name="Picture 6" descr="Good-Security-Question.png">
            <a:extLst>
              <a:ext uri="{FF2B5EF4-FFF2-40B4-BE49-F238E27FC236}">
                <a16:creationId xmlns:a16="http://schemas.microsoft.com/office/drawing/2014/main" id="{5ADF289C-E04D-4751-852A-2197B5821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3" y="270825"/>
            <a:ext cx="2057269" cy="1318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1FE32-0FF7-4086-978A-54962F77AAFD}"/>
              </a:ext>
            </a:extLst>
          </p:cNvPr>
          <p:cNvSpPr txBox="1"/>
          <p:nvPr/>
        </p:nvSpPr>
        <p:spPr>
          <a:xfrm>
            <a:off x="8133657" y="3646364"/>
            <a:ext cx="6864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Photo by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Dale 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Ressler</a:t>
            </a:r>
          </a:p>
        </p:txBody>
      </p:sp>
    </p:spTree>
    <p:extLst>
      <p:ext uri="{BB962C8B-B14F-4D97-AF65-F5344CB8AC3E}">
        <p14:creationId xmlns:p14="http://schemas.microsoft.com/office/powerpoint/2010/main" val="332124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3BC286-92B7-499D-AA1C-409372B0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35" y="285750"/>
            <a:ext cx="5884413" cy="742950"/>
          </a:xfrm>
        </p:spPr>
        <p:txBody>
          <a:bodyPr>
            <a:normAutofit/>
          </a:bodyPr>
          <a:lstStyle/>
          <a:p>
            <a:r>
              <a:rPr lang="en-US" sz="2400" dirty="0"/>
              <a:t>Many opinions about who we are …..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9523C-8AEF-432F-9191-D6A6D41640C5}"/>
              </a:ext>
            </a:extLst>
          </p:cNvPr>
          <p:cNvSpPr txBox="1"/>
          <p:nvPr/>
        </p:nvSpPr>
        <p:spPr>
          <a:xfrm>
            <a:off x="1245574" y="1257300"/>
            <a:ext cx="282776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 </a:t>
            </a:r>
          </a:p>
          <a:p>
            <a:endParaRPr lang="en-US" sz="1350" b="1" dirty="0"/>
          </a:p>
          <a:p>
            <a:r>
              <a:rPr lang="en-US" sz="1350" b="1" dirty="0"/>
              <a:t>“And so these men of </a:t>
            </a:r>
            <a:r>
              <a:rPr lang="en-US" sz="1350" b="1" dirty="0" err="1"/>
              <a:t>Indostan</a:t>
            </a:r>
            <a:br>
              <a:rPr lang="en-US" sz="1350" b="1" dirty="0"/>
            </a:br>
            <a:r>
              <a:rPr lang="en-US" sz="1350" b="1" dirty="0"/>
              <a:t>        Disputed loud and long,</a:t>
            </a:r>
            <a:br>
              <a:rPr lang="en-US" sz="1350" b="1" dirty="0"/>
            </a:br>
            <a:r>
              <a:rPr lang="en-US" sz="1350" b="1" dirty="0"/>
              <a:t>  Each in his own opinion</a:t>
            </a:r>
            <a:br>
              <a:rPr lang="en-US" sz="1350" b="1" dirty="0"/>
            </a:br>
            <a:r>
              <a:rPr lang="en-US" sz="1350" b="1" dirty="0"/>
              <a:t>        Exceeding stiff and strong,</a:t>
            </a:r>
            <a:br>
              <a:rPr lang="en-US" sz="1350" b="1" dirty="0"/>
            </a:br>
            <a:r>
              <a:rPr lang="en-US" sz="1350" b="1" dirty="0"/>
              <a:t>  Though each was partly in the right,</a:t>
            </a:r>
            <a:br>
              <a:rPr lang="en-US" sz="1350" b="1" dirty="0"/>
            </a:br>
            <a:r>
              <a:rPr lang="en-US" sz="1350" b="1" dirty="0"/>
              <a:t>       And all were in the wrong!”</a:t>
            </a:r>
          </a:p>
          <a:p>
            <a:endParaRPr lang="en-US" sz="1350" b="1" dirty="0"/>
          </a:p>
          <a:p>
            <a:r>
              <a:rPr lang="en-US" sz="1350" b="1" dirty="0"/>
              <a:t>              –John Godfrey Saxe</a:t>
            </a:r>
          </a:p>
        </p:txBody>
      </p:sp>
      <p:pic>
        <p:nvPicPr>
          <p:cNvPr id="1026" name="Picture 2" descr="Image result for blind men of indostan">
            <a:extLst>
              <a:ext uri="{FF2B5EF4-FFF2-40B4-BE49-F238E27FC236}">
                <a16:creationId xmlns:a16="http://schemas.microsoft.com/office/drawing/2014/main" id="{B80BC652-F024-4D02-80BE-A2DD725D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48" y="1751901"/>
            <a:ext cx="3556664" cy="26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6DC40C-FB94-40FC-A5D4-6C88913F3C59}"/>
              </a:ext>
            </a:extLst>
          </p:cNvPr>
          <p:cNvSpPr txBox="1"/>
          <p:nvPr/>
        </p:nvSpPr>
        <p:spPr>
          <a:xfrm>
            <a:off x="4957610" y="1428736"/>
            <a:ext cx="27813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 The Blind Men and the Elephant</a:t>
            </a:r>
          </a:p>
        </p:txBody>
      </p:sp>
    </p:spTree>
    <p:extLst>
      <p:ext uri="{BB962C8B-B14F-4D97-AF65-F5344CB8AC3E}">
        <p14:creationId xmlns:p14="http://schemas.microsoft.com/office/powerpoint/2010/main" val="330566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Our 2020 IEEE Entrepreneurship Steering Committee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C08D27-A9D5-4034-827F-BDABD116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60" y="1903509"/>
            <a:ext cx="1188419" cy="89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E6F6EF1-6045-4E62-B636-31D536EE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57" y="2933675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DAED0B4-B420-452C-9286-2F3B8EC78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27" y="2935660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590AA8D6-4302-4FFD-A5E6-40405319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79" y="1943429"/>
            <a:ext cx="1168889" cy="8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694A89-BD7F-4EA7-9DDF-B2D6C856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04" y="966503"/>
            <a:ext cx="1152942" cy="86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633609F5-0991-4A07-9A13-827D70857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35" y="1960792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E1106B7D-FD9E-4D6E-A584-DC79FBDD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33" y="970637"/>
            <a:ext cx="1097471" cy="8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6368D1A-6B4B-41BF-BBCB-07301579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17" y="939419"/>
            <a:ext cx="1139097" cy="8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2C4477DA-C6B4-41D1-9D93-EFF6E386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71" y="950607"/>
            <a:ext cx="1139097" cy="8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0621642-D334-4161-88CF-121B2BFE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09" y="1962921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DB604DC5-D146-4090-BEA3-198A4096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55" y="1952635"/>
            <a:ext cx="1187981" cy="8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ED3C23-4B1C-480A-8726-02A9FC7F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25" y="2915053"/>
            <a:ext cx="1295775" cy="97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906B997C-7D9E-4D77-AE45-FB04C237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1" y="2950689"/>
            <a:ext cx="1128924" cy="8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usan K. (Kathy) Land Headshot">
            <a:extLst>
              <a:ext uri="{FF2B5EF4-FFF2-40B4-BE49-F238E27FC236}">
                <a16:creationId xmlns:a16="http://schemas.microsoft.com/office/drawing/2014/main" id="{DA5BF1A8-D4D6-4FCC-8C82-1F2964209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8" t="15993" r="8543"/>
          <a:stretch/>
        </p:blipFill>
        <p:spPr bwMode="auto">
          <a:xfrm>
            <a:off x="7241750" y="2952435"/>
            <a:ext cx="1152942" cy="105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Vincenzo Piuri Headshot">
            <a:extLst>
              <a:ext uri="{FF2B5EF4-FFF2-40B4-BE49-F238E27FC236}">
                <a16:creationId xmlns:a16="http://schemas.microsoft.com/office/drawing/2014/main" id="{C2BFF13A-3552-4471-95D8-9A2FEBA5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68" y="3007639"/>
            <a:ext cx="1139097" cy="8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13784-C773-4631-9435-9B4AF33F4259}"/>
              </a:ext>
            </a:extLst>
          </p:cNvPr>
          <p:cNvSpPr txBox="1"/>
          <p:nvPr/>
        </p:nvSpPr>
        <p:spPr>
          <a:xfrm>
            <a:off x="2609965" y="4172863"/>
            <a:ext cx="19620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No particular order.</a:t>
            </a:r>
          </a:p>
          <a:p>
            <a:r>
              <a:rPr lang="en-US" sz="1350" b="1" dirty="0"/>
              <a:t>Decoder key is at: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66C33-A9B1-4060-B216-5DF288103F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71" y="984238"/>
            <a:ext cx="1194929" cy="796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F95AB-2E91-49EC-BA2F-16301115B5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227" y="1900009"/>
            <a:ext cx="1128925" cy="8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4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IEEE Entrepreneurship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742849" y="1312057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Our Mission: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62F5B-56E8-4171-B127-5A8E59D4D89C}"/>
              </a:ext>
            </a:extLst>
          </p:cNvPr>
          <p:cNvSpPr/>
          <p:nvPr/>
        </p:nvSpPr>
        <p:spPr>
          <a:xfrm>
            <a:off x="742849" y="1978358"/>
            <a:ext cx="46304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“to foster entrepreneurial engineering   </a:t>
            </a:r>
          </a:p>
          <a:p>
            <a:r>
              <a:rPr lang="en-US" sz="2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and technological innovation </a:t>
            </a:r>
          </a:p>
          <a:p>
            <a:r>
              <a:rPr lang="en-US" sz="2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for the benefit of humanity”</a:t>
            </a:r>
            <a:endParaRPr lang="en-US" sz="2100" b="1" i="1" dirty="0"/>
          </a:p>
        </p:txBody>
      </p:sp>
      <p:pic>
        <p:nvPicPr>
          <p:cNvPr id="6" name="Picture 2" descr="Image result for clipart for social entrepreneurship&quot;">
            <a:extLst>
              <a:ext uri="{FF2B5EF4-FFF2-40B4-BE49-F238E27FC236}">
                <a16:creationId xmlns:a16="http://schemas.microsoft.com/office/drawing/2014/main" id="{680125E3-68F8-48D7-A54F-F0AA0D02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03" y="3040187"/>
            <a:ext cx="2070110" cy="12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lipart for social entrepreneurship&quot;">
            <a:extLst>
              <a:ext uri="{FF2B5EF4-FFF2-40B4-BE49-F238E27FC236}">
                <a16:creationId xmlns:a16="http://schemas.microsoft.com/office/drawing/2014/main" id="{BE4780DC-0734-40A0-9968-63B3AF62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99" y="1312057"/>
            <a:ext cx="1864519" cy="13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7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sdg goals">
            <a:extLst>
              <a:ext uri="{FF2B5EF4-FFF2-40B4-BE49-F238E27FC236}">
                <a16:creationId xmlns:a16="http://schemas.microsoft.com/office/drawing/2014/main" id="{CC003F0D-60B2-47E9-87FF-6B46C96D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78" y="1113398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1AC4F7-8CC8-41E0-B45A-9784586EC00D}"/>
              </a:ext>
            </a:extLst>
          </p:cNvPr>
          <p:cNvSpPr txBox="1">
            <a:spLocks/>
          </p:cNvSpPr>
          <p:nvPr/>
        </p:nvSpPr>
        <p:spPr>
          <a:xfrm>
            <a:off x="351677" y="403562"/>
            <a:ext cx="5946455" cy="31884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Technology for the Benefit of Humanity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D7C49D-653F-4C7E-BEEA-3337CD86BE6D}"/>
              </a:ext>
            </a:extLst>
          </p:cNvPr>
          <p:cNvSpPr txBox="1">
            <a:spLocks/>
          </p:cNvSpPr>
          <p:nvPr/>
        </p:nvSpPr>
        <p:spPr>
          <a:xfrm>
            <a:off x="1707022" y="722403"/>
            <a:ext cx="5999153" cy="705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“Where IEEE Entrepreneurship and Humanitarian Activities Meet ”</a:t>
            </a:r>
          </a:p>
        </p:txBody>
      </p:sp>
    </p:spTree>
    <p:extLst>
      <p:ext uri="{BB962C8B-B14F-4D97-AF65-F5344CB8AC3E}">
        <p14:creationId xmlns:p14="http://schemas.microsoft.com/office/powerpoint/2010/main" val="427479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clip art for goals&quot;">
            <a:extLst>
              <a:ext uri="{FF2B5EF4-FFF2-40B4-BE49-F238E27FC236}">
                <a16:creationId xmlns:a16="http://schemas.microsoft.com/office/drawing/2014/main" id="{E2ADF6E9-8F57-41CC-BDC7-F890D91E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83" y="1082296"/>
            <a:ext cx="1765991" cy="162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43" y="255356"/>
            <a:ext cx="3924829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1570640" y="1082296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Our Goals: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62F5B-56E8-4171-B127-5A8E59D4D89C}"/>
              </a:ext>
            </a:extLst>
          </p:cNvPr>
          <p:cNvSpPr/>
          <p:nvPr/>
        </p:nvSpPr>
        <p:spPr>
          <a:xfrm>
            <a:off x="1570641" y="1583091"/>
            <a:ext cx="463044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 relevant </a:t>
            </a:r>
            <a:r>
              <a:rPr lang="en-US" b="1" i="1" dirty="0"/>
              <a:t>to engineering driven entrepreneurs in our IEEE Entrepreneurship ecosystem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i="1" dirty="0"/>
              <a:t>Explore and better </a:t>
            </a:r>
            <a:r>
              <a:rPr lang="en-US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understand </a:t>
            </a:r>
            <a:r>
              <a:rPr lang="en-US" b="1" i="1" dirty="0"/>
              <a:t>our vast entrepreneurial ecosystem’s needs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Create </a:t>
            </a:r>
            <a:r>
              <a:rPr lang="en-US" b="1" i="1" dirty="0"/>
              <a:t>useful product/services that provide value and create revenue streams </a:t>
            </a:r>
          </a:p>
          <a:p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218140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5" y="95388"/>
            <a:ext cx="3924829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2663848" y="1008683"/>
            <a:ext cx="4914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Measurements – 360° view: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62F5B-56E8-4171-B127-5A8E59D4D89C}"/>
              </a:ext>
            </a:extLst>
          </p:cNvPr>
          <p:cNvSpPr/>
          <p:nvPr/>
        </p:nvSpPr>
        <p:spPr>
          <a:xfrm>
            <a:off x="743607" y="1790770"/>
            <a:ext cx="6835141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Customer Value Added (CVA)    </a:t>
            </a:r>
            <a:r>
              <a:rPr lang="en-US" sz="1500" dirty="0"/>
              <a:t>Did we create value for our customers?</a:t>
            </a:r>
          </a:p>
          <a:p>
            <a:r>
              <a:rPr lang="en-US" sz="1500" dirty="0"/>
              <a:t>                      		               </a:t>
            </a:r>
            <a:endParaRPr lang="en-US" sz="1350" dirty="0"/>
          </a:p>
          <a:p>
            <a:endParaRPr lang="en-US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Economic Value Added (EVA)    </a:t>
            </a:r>
            <a:r>
              <a:rPr lang="en-US" sz="1500" dirty="0"/>
              <a:t>Did we create economic value for our 				        organization? </a:t>
            </a:r>
          </a:p>
          <a:p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Personnel Value Added (PVA)    </a:t>
            </a:r>
            <a:r>
              <a:rPr lang="en-US" sz="1500" dirty="0"/>
              <a:t>Did we develop leadership for the future?</a:t>
            </a:r>
          </a:p>
          <a:p>
            <a:endParaRPr lang="en-US" sz="21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726B4-1DD4-4440-9BB5-6E8CA36E548C}"/>
              </a:ext>
            </a:extLst>
          </p:cNvPr>
          <p:cNvSpPr txBox="1"/>
          <p:nvPr/>
        </p:nvSpPr>
        <p:spPr>
          <a:xfrm>
            <a:off x="3680236" y="3695635"/>
            <a:ext cx="40110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>
                <a:solidFill>
                  <a:srgbClr val="7030A0"/>
                </a:solidFill>
              </a:rPr>
              <a:t>“Leadership is not about the next election,</a:t>
            </a:r>
          </a:p>
          <a:p>
            <a:r>
              <a:rPr lang="en-US" sz="1500" b="1" i="1" dirty="0">
                <a:solidFill>
                  <a:srgbClr val="7030A0"/>
                </a:solidFill>
              </a:rPr>
              <a:t>  it is about the next generation.”</a:t>
            </a:r>
          </a:p>
          <a:p>
            <a:r>
              <a:rPr lang="en-US" sz="1500" b="1" i="1" dirty="0">
                <a:solidFill>
                  <a:srgbClr val="7030A0"/>
                </a:solidFill>
              </a:rPr>
              <a:t>			–Simon Sinek</a:t>
            </a:r>
          </a:p>
        </p:txBody>
      </p:sp>
      <p:pic>
        <p:nvPicPr>
          <p:cNvPr id="1028" name="Picture 4" descr="Image result for clipart for measurement&quot;">
            <a:extLst>
              <a:ext uri="{FF2B5EF4-FFF2-40B4-BE49-F238E27FC236}">
                <a16:creationId xmlns:a16="http://schemas.microsoft.com/office/drawing/2014/main" id="{F80BBD65-118A-4CB3-A0F1-107AA938C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12" y="314569"/>
            <a:ext cx="2168558" cy="147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78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8" y="241746"/>
            <a:ext cx="5486400" cy="706582"/>
          </a:xfrm>
        </p:spPr>
        <p:txBody>
          <a:bodyPr>
            <a:noAutofit/>
          </a:bodyPr>
          <a:lstStyle/>
          <a:p>
            <a:r>
              <a:rPr lang="en-US" sz="2400" dirty="0"/>
              <a:t>Our IEEE Entrepreneurial Ecosystem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601A3-2504-4A71-8F94-6B6815690887}"/>
              </a:ext>
            </a:extLst>
          </p:cNvPr>
          <p:cNvSpPr txBox="1"/>
          <p:nvPr/>
        </p:nvSpPr>
        <p:spPr>
          <a:xfrm>
            <a:off x="665057" y="1164268"/>
            <a:ext cx="390694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Those who are IEEE members and are interested in entrepreneurship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Some in our ecosystem who become IEEE members because they see value.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Some who are not IEEE members, but want to be a part of our entrepreneurship community.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601974-ECD0-4FFE-833A-95D9E30CEB16}"/>
              </a:ext>
            </a:extLst>
          </p:cNvPr>
          <p:cNvCxnSpPr>
            <a:cxnSpLocks/>
            <a:stCxn id="14" idx="4"/>
            <a:endCxn id="14" idx="4"/>
          </p:cNvCxnSpPr>
          <p:nvPr/>
        </p:nvCxnSpPr>
        <p:spPr>
          <a:xfrm>
            <a:off x="6495937" y="27164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01A6B78D-CDDC-4B11-98A0-34D5A910817B}"/>
              </a:ext>
            </a:extLst>
          </p:cNvPr>
          <p:cNvSpPr/>
          <p:nvPr/>
        </p:nvSpPr>
        <p:spPr>
          <a:xfrm>
            <a:off x="5112561" y="1542713"/>
            <a:ext cx="2635922" cy="2721938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A08A8-0AAA-4763-ABDB-86BD1487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01" y="3002348"/>
            <a:ext cx="492624" cy="675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2135FF-DB32-485F-AC24-47366D07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26" y="2705267"/>
            <a:ext cx="492624" cy="675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8A9875-A72A-46E7-AACB-9E115D17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455" y="2680023"/>
            <a:ext cx="492624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22949C-9C22-49EE-91F5-AE8D0B5FD58E}"/>
              </a:ext>
            </a:extLst>
          </p:cNvPr>
          <p:cNvCxnSpPr>
            <a:cxnSpLocks/>
          </p:cNvCxnSpPr>
          <p:nvPr/>
        </p:nvCxnSpPr>
        <p:spPr>
          <a:xfrm>
            <a:off x="6760149" y="2474913"/>
            <a:ext cx="368361" cy="295947"/>
          </a:xfrm>
          <a:prstGeom prst="line">
            <a:avLst/>
          </a:prstGeom>
          <a:ln w="508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146D664-C60F-4C46-B886-315748A0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365" y="991528"/>
            <a:ext cx="1265145" cy="84008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9C6DDB3-0FCF-4581-9921-61923577347E}"/>
              </a:ext>
            </a:extLst>
          </p:cNvPr>
          <p:cNvSpPr/>
          <p:nvPr/>
        </p:nvSpPr>
        <p:spPr>
          <a:xfrm>
            <a:off x="5177976" y="754610"/>
            <a:ext cx="2635922" cy="196181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C6351F-225C-49CA-81AA-332B25FF8A64}"/>
              </a:ext>
            </a:extLst>
          </p:cNvPr>
          <p:cNvCxnSpPr>
            <a:cxnSpLocks/>
          </p:cNvCxnSpPr>
          <p:nvPr/>
        </p:nvCxnSpPr>
        <p:spPr>
          <a:xfrm flipH="1">
            <a:off x="5769810" y="2452664"/>
            <a:ext cx="393548" cy="328266"/>
          </a:xfrm>
          <a:prstGeom prst="line">
            <a:avLst/>
          </a:prstGeom>
          <a:ln w="508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B4C5C0-4049-463B-A0FB-DBE4D05AE0FD}"/>
              </a:ext>
            </a:extLst>
          </p:cNvPr>
          <p:cNvSpPr txBox="1"/>
          <p:nvPr/>
        </p:nvSpPr>
        <p:spPr>
          <a:xfrm>
            <a:off x="5935488" y="1928590"/>
            <a:ext cx="11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IEEE Members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0FB026-4D28-4FFA-B927-9B62976282CF}"/>
              </a:ext>
            </a:extLst>
          </p:cNvPr>
          <p:cNvSpPr txBox="1"/>
          <p:nvPr/>
        </p:nvSpPr>
        <p:spPr>
          <a:xfrm>
            <a:off x="5512765" y="3720173"/>
            <a:ext cx="1900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 IEEE Entrepreneurship </a:t>
            </a:r>
          </a:p>
          <a:p>
            <a:r>
              <a:rPr lang="en-US" sz="1400" b="1" i="1" dirty="0"/>
              <a:t>           Ecosystem</a:t>
            </a:r>
          </a:p>
        </p:txBody>
      </p:sp>
    </p:spTree>
    <p:extLst>
      <p:ext uri="{BB962C8B-B14F-4D97-AF65-F5344CB8AC3E}">
        <p14:creationId xmlns:p14="http://schemas.microsoft.com/office/powerpoint/2010/main" val="1875027596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14963</TotalTime>
  <Words>1084</Words>
  <Application>Microsoft Macintosh PowerPoint</Application>
  <PresentationFormat>On-screen Show (16:9)</PresentationFormat>
  <Paragraphs>237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Courier New</vt:lpstr>
      <vt:lpstr>LucidaGrande</vt:lpstr>
      <vt:lpstr>Verdana</vt:lpstr>
      <vt:lpstr>Wingdings</vt:lpstr>
      <vt:lpstr>Wedge Bar with Rule</vt:lpstr>
      <vt:lpstr>  IEEE Entrepreneurship Explained</vt:lpstr>
      <vt:lpstr> IEEE Entrepreneurship </vt:lpstr>
      <vt:lpstr>Many opinions about who we are ….. </vt:lpstr>
      <vt:lpstr> Our 2020 IEEE Entrepreneurship Steering Committee </vt:lpstr>
      <vt:lpstr> IEEE Entrepreneurship </vt:lpstr>
      <vt:lpstr>PowerPoint Presentation</vt:lpstr>
      <vt:lpstr> IEEE Entrepreneurship </vt:lpstr>
      <vt:lpstr> IEEE Entrepreneurship </vt:lpstr>
      <vt:lpstr>Our IEEE Entrepreneurial Ecosystem</vt:lpstr>
      <vt:lpstr> IEEE Entrepreneurship </vt:lpstr>
      <vt:lpstr>Market Research –Step 1</vt:lpstr>
      <vt:lpstr>Demographics of our IEEE Entrepreneurship Ecosystem </vt:lpstr>
      <vt:lpstr> IEEE Entrepreneurship Questionnaire – Key Findings  </vt:lpstr>
      <vt:lpstr>IEEE Entrepreneurship Products/Services That Could Provide Value </vt:lpstr>
      <vt:lpstr>“Powered by IEEE”– Imagine the Possibilities  </vt:lpstr>
      <vt:lpstr>In the works --- “IEEE Entrepreneurship Impact Award”  </vt:lpstr>
      <vt:lpstr> IEEE Entrepreneurship </vt:lpstr>
      <vt:lpstr>PowerPoint Presentation</vt:lpstr>
      <vt:lpstr> Video Pitch Challenge at G-STIC 2019 </vt:lpstr>
      <vt:lpstr> Introducing the 2019 Winners</vt:lpstr>
      <vt:lpstr>PowerPoint Presentation</vt:lpstr>
      <vt:lpstr>PowerPoint Presentation</vt:lpstr>
      <vt:lpstr>PowerPoint Presentation</vt:lpstr>
      <vt:lpstr>PowerPoint Presentation</vt:lpstr>
      <vt:lpstr> IEEE Entrepreneurship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214</cp:revision>
  <dcterms:created xsi:type="dcterms:W3CDTF">2016-10-24T19:40:55Z</dcterms:created>
  <dcterms:modified xsi:type="dcterms:W3CDTF">2020-07-13T11:31:18Z</dcterms:modified>
</cp:coreProperties>
</file>